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notesSlides/notesSlide3.xml" ContentType="application/vnd.openxmlformats-officedocument.presentationml.notesSlide+xml"/>
  <Override PartName="/ppt/tags/tag9.xml" ContentType="application/vnd.openxmlformats-officedocument.presentationml.tags+xml"/>
  <Override PartName="/ppt/notesSlides/notesSlide4.xml" ContentType="application/vnd.openxmlformats-officedocument.presentationml.notesSlide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notesSlides/notesSlide6.xml" ContentType="application/vnd.openxmlformats-officedocument.presentationml.notesSlide+xml"/>
  <Override PartName="/ppt/tags/tag12.xml" ContentType="application/vnd.openxmlformats-officedocument.presentationml.tags+xml"/>
  <Override PartName="/ppt/notesSlides/notesSlide7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2"/>
    <p:sldId id="286" r:id="rId3"/>
    <p:sldId id="287" r:id="rId4"/>
    <p:sldId id="288" r:id="rId5"/>
    <p:sldId id="289" r:id="rId6"/>
    <p:sldId id="273" r:id="rId7"/>
    <p:sldId id="275" r:id="rId8"/>
    <p:sldId id="276" r:id="rId9"/>
    <p:sldId id="283" r:id="rId10"/>
    <p:sldId id="277" r:id="rId11"/>
    <p:sldId id="279" r:id="rId12"/>
    <p:sldId id="284" r:id="rId13"/>
    <p:sldId id="285" r:id="rId14"/>
    <p:sldId id="290" r:id="rId15"/>
    <p:sldId id="291" r:id="rId16"/>
    <p:sldId id="280" r:id="rId17"/>
    <p:sldId id="281" r:id="rId18"/>
    <p:sldId id="262" r:id="rId19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3660" autoAdjust="0"/>
  </p:normalViewPr>
  <p:slideViewPr>
    <p:cSldViewPr>
      <p:cViewPr>
        <p:scale>
          <a:sx n="131" d="100"/>
          <a:sy n="131" d="100"/>
        </p:scale>
        <p:origin x="-90" y="72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C862A-0C42-49F9-81D0-B08A2EC00C7C}" type="datetimeFigureOut">
              <a:rPr lang="en-CA" smtClean="0"/>
              <a:t>2023-04-15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4738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4738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ECBF0-02C6-40DA-8E97-5B6C9ADE268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7232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Used a convolutional network for the model. Shape and size of the neural network can be found on the train-</a:t>
            </a:r>
            <a:r>
              <a:rPr lang="en-US" dirty="0" err="1" smtClean="0"/>
              <a:t>results.ipynb</a:t>
            </a:r>
            <a:r>
              <a:rPr lang="en-US" dirty="0" smtClean="0"/>
              <a:t> file: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 smtClean="0"/>
              <a:t>Sub-sentence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4ECBF0-02C6-40DA-8E97-5B6C9ADE2689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516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Model was trained for 10 epochs on 5 batches of 1800 images. So a total of 9000 images were used to train the model split equally between DALL-E generated and Human made images: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 smtClean="0"/>
              <a:t>Sub-sentence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Test batch was 1580 images 930 of which were </a:t>
            </a:r>
            <a:r>
              <a:rPr lang="en-US" dirty="0" err="1" smtClean="0"/>
              <a:t>dall</a:t>
            </a:r>
            <a:r>
              <a:rPr lang="en-US" dirty="0" smtClean="0"/>
              <a:t>-e generated and 650 human made: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 smtClean="0"/>
              <a:t>Sub-sentence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 smtClean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4ECBF0-02C6-40DA-8E97-5B6C9ADE2689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860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The 50 epochs on the graph for accuracy are because of the 10 epochs for 5 batches (10x5 = 50):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I’ve made graphs of accuracy, confusion matrix (for </a:t>
            </a:r>
            <a:r>
              <a:rPr lang="en-US" dirty="0" err="1" smtClean="0"/>
              <a:t>fp</a:t>
            </a:r>
            <a:r>
              <a:rPr lang="en-US" dirty="0" smtClean="0"/>
              <a:t> </a:t>
            </a:r>
            <a:r>
              <a:rPr lang="en-US" dirty="0" err="1" smtClean="0"/>
              <a:t>tp</a:t>
            </a:r>
            <a:r>
              <a:rPr lang="en-US" dirty="0" smtClean="0"/>
              <a:t> </a:t>
            </a:r>
            <a:r>
              <a:rPr lang="en-US" dirty="0" err="1" smtClean="0"/>
              <a:t>fn</a:t>
            </a:r>
            <a:r>
              <a:rPr lang="en-US" dirty="0" smtClean="0"/>
              <a:t> and </a:t>
            </a:r>
            <a:r>
              <a:rPr lang="en-US" dirty="0" err="1" smtClean="0"/>
              <a:t>tn</a:t>
            </a:r>
            <a:r>
              <a:rPr lang="en-US" dirty="0" smtClean="0"/>
              <a:t> rates), and the ROC and AUC curve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 smtClean="0"/>
              <a:t>Sub-sentence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4ECBF0-02C6-40DA-8E97-5B6C9ADE2689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8915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The 50 epochs on the graph for accuracy are because of the 10 epochs for 5 batches (10x5 = 50):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I’ve made graphs of accuracy, confusion matrix (for </a:t>
            </a:r>
            <a:r>
              <a:rPr lang="en-US" dirty="0" err="1" smtClean="0"/>
              <a:t>fp</a:t>
            </a:r>
            <a:r>
              <a:rPr lang="en-US" dirty="0" smtClean="0"/>
              <a:t> </a:t>
            </a:r>
            <a:r>
              <a:rPr lang="en-US" dirty="0" err="1" smtClean="0"/>
              <a:t>tp</a:t>
            </a:r>
            <a:r>
              <a:rPr lang="en-US" dirty="0" smtClean="0"/>
              <a:t> </a:t>
            </a:r>
            <a:r>
              <a:rPr lang="en-US" dirty="0" err="1" smtClean="0"/>
              <a:t>fn</a:t>
            </a:r>
            <a:r>
              <a:rPr lang="en-US" dirty="0" smtClean="0"/>
              <a:t> and </a:t>
            </a:r>
            <a:r>
              <a:rPr lang="en-US" dirty="0" err="1" smtClean="0"/>
              <a:t>tn</a:t>
            </a:r>
            <a:r>
              <a:rPr lang="en-US" dirty="0" smtClean="0"/>
              <a:t> rates), and the ROC and AUC curve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mtClean="0"/>
              <a:t>Sub-sentence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4ECBF0-02C6-40DA-8E97-5B6C9ADE2689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8915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The 50 epochs on the graph for accuracy are because of the 10 epochs for 5 batches (10x5 = 50):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smtClean="0"/>
              <a:t>I’ve made graphs of accuracy, confusion matrix (for </a:t>
            </a:r>
            <a:r>
              <a:rPr lang="en-US" dirty="0" err="1" smtClean="0"/>
              <a:t>fp</a:t>
            </a:r>
            <a:r>
              <a:rPr lang="en-US" dirty="0" smtClean="0"/>
              <a:t> </a:t>
            </a:r>
            <a:r>
              <a:rPr lang="en-US" dirty="0" err="1" smtClean="0"/>
              <a:t>tp</a:t>
            </a:r>
            <a:r>
              <a:rPr lang="en-US" dirty="0" smtClean="0"/>
              <a:t> </a:t>
            </a:r>
            <a:r>
              <a:rPr lang="en-US" dirty="0" err="1" smtClean="0"/>
              <a:t>fn</a:t>
            </a:r>
            <a:r>
              <a:rPr lang="en-US" dirty="0" smtClean="0"/>
              <a:t> and </a:t>
            </a:r>
            <a:r>
              <a:rPr lang="en-US" dirty="0" err="1" smtClean="0"/>
              <a:t>tn</a:t>
            </a:r>
            <a:r>
              <a:rPr lang="en-US" dirty="0" smtClean="0"/>
              <a:t> rates), and the ROC and AUC curve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mtClean="0"/>
              <a:t>Sub-sentence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4ECBF0-02C6-40DA-8E97-5B6C9ADE2689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8915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4ECBF0-02C6-40DA-8E97-5B6C9ADE2689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8915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4ECBF0-02C6-40DA-8E97-5B6C9ADE2689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8915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0" y="5143499"/>
                </a:moveTo>
                <a:lnTo>
                  <a:pt x="4571999" y="5143499"/>
                </a:lnTo>
                <a:lnTo>
                  <a:pt x="4571999" y="0"/>
                </a:lnTo>
                <a:lnTo>
                  <a:pt x="0" y="0"/>
                </a:lnTo>
                <a:lnTo>
                  <a:pt x="0" y="5143499"/>
                </a:lnTo>
                <a:close/>
              </a:path>
            </a:pathLst>
          </a:custGeom>
          <a:solidFill>
            <a:srgbClr val="275D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457200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1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4571999" y="0"/>
                </a:lnTo>
                <a:lnTo>
                  <a:pt x="4571999" y="5143499"/>
                </a:lnTo>
                <a:close/>
              </a:path>
            </a:pathLst>
          </a:custGeom>
          <a:solidFill>
            <a:srgbClr val="F1C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8" name="bg object 1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90550" y="4409999"/>
            <a:ext cx="1810580" cy="49339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192024" y="846399"/>
            <a:ext cx="3331799" cy="35271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81725" y="221016"/>
            <a:ext cx="8580549" cy="27749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5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275D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4" y="0"/>
            <a:ext cx="9145270" cy="942975"/>
          </a:xfrm>
          <a:custGeom>
            <a:avLst/>
            <a:gdLst/>
            <a:ahLst/>
            <a:cxnLst/>
            <a:rect l="l" t="t" r="r" b="b"/>
            <a:pathLst>
              <a:path w="9145270" h="942975">
                <a:moveTo>
                  <a:pt x="9144913" y="942765"/>
                </a:moveTo>
                <a:lnTo>
                  <a:pt x="0" y="942765"/>
                </a:lnTo>
                <a:lnTo>
                  <a:pt x="0" y="0"/>
                </a:lnTo>
                <a:lnTo>
                  <a:pt x="9144913" y="0"/>
                </a:lnTo>
                <a:lnTo>
                  <a:pt x="9144913" y="942765"/>
                </a:lnTo>
                <a:close/>
              </a:path>
            </a:pathLst>
          </a:custGeom>
          <a:solidFill>
            <a:srgbClr val="275D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73701" y="497354"/>
            <a:ext cx="996596" cy="254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1" i="0">
                <a:solidFill>
                  <a:schemeClr val="tx1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890188" y="4828202"/>
            <a:ext cx="168275" cy="2190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" b="0" i="0">
                <a:solidFill>
                  <a:schemeClr val="tx1"/>
                </a:solidFill>
                <a:latin typeface="Roboto Lt"/>
                <a:cs typeface="Roboto Lt"/>
              </a:defRPr>
            </a:lvl1pPr>
          </a:lstStyle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1725" y="221016"/>
            <a:ext cx="4137875" cy="3348994"/>
          </a:xfrm>
          <a:prstGeom prst="rect">
            <a:avLst/>
          </a:prstGeom>
        </p:spPr>
        <p:txBody>
          <a:bodyPr vert="horz" wrap="square" lIns="0" tIns="108585" rIns="0" bIns="0" rtlCol="0">
            <a:spAutoFit/>
          </a:bodyPr>
          <a:lstStyle/>
          <a:p>
            <a:pPr marL="12700" marR="5080">
              <a:lnSpc>
                <a:spcPts val="4180"/>
              </a:lnSpc>
              <a:spcBef>
                <a:spcPts val="855"/>
              </a:spcBef>
            </a:pPr>
            <a:r>
              <a:rPr lang="en-US" sz="4100" b="1" spc="15" dirty="0">
                <a:solidFill>
                  <a:srgbClr val="F1CD00"/>
                </a:solidFill>
                <a:latin typeface="Roboto"/>
                <a:cs typeface="Roboto"/>
              </a:rPr>
              <a:t>Detection of Artificial Intelligence Generated Images</a:t>
            </a:r>
          </a:p>
          <a:p>
            <a:pPr marL="12700" marR="5080">
              <a:spcBef>
                <a:spcPts val="855"/>
              </a:spcBef>
            </a:pPr>
            <a:endParaRPr sz="2800" dirty="0">
              <a:latin typeface="Roboto"/>
              <a:cs typeface="Roboto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04800" y="3181350"/>
            <a:ext cx="2223350" cy="103618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1600" b="1" spc="-10" dirty="0">
                <a:solidFill>
                  <a:srgbClr val="F1CD00"/>
                </a:solidFill>
                <a:latin typeface="Roboto"/>
                <a:cs typeface="Roboto"/>
              </a:rPr>
              <a:t>Riski Adianto</a:t>
            </a: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1600" b="1" spc="-15" dirty="0" err="1">
                <a:solidFill>
                  <a:srgbClr val="F1CD00"/>
                </a:solidFill>
                <a:latin typeface="Roboto"/>
                <a:cs typeface="Roboto"/>
              </a:rPr>
              <a:t>Saira</a:t>
            </a:r>
            <a:r>
              <a:rPr lang="en-US" sz="1600" b="1" spc="-15" dirty="0">
                <a:solidFill>
                  <a:srgbClr val="F1CD00"/>
                </a:solidFill>
                <a:latin typeface="Roboto"/>
                <a:cs typeface="Roboto"/>
              </a:rPr>
              <a:t> </a:t>
            </a:r>
            <a:r>
              <a:rPr lang="en-US" sz="1600" b="1" spc="-15" dirty="0" err="1">
                <a:solidFill>
                  <a:srgbClr val="F1CD00"/>
                </a:solidFill>
                <a:latin typeface="Roboto"/>
                <a:cs typeface="Roboto"/>
              </a:rPr>
              <a:t>Faiz</a:t>
            </a:r>
            <a:endParaRPr lang="en-US" sz="1600" b="1" spc="-15" dirty="0">
              <a:solidFill>
                <a:srgbClr val="F1CD00"/>
              </a:solidFill>
              <a:latin typeface="Roboto"/>
              <a:cs typeface="Roboto"/>
            </a:endParaRP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1600" b="1" spc="-15" dirty="0">
                <a:solidFill>
                  <a:srgbClr val="F1CD00"/>
                </a:solidFill>
                <a:latin typeface="Roboto"/>
                <a:cs typeface="Roboto"/>
              </a:rPr>
              <a:t>Colby Jamieson</a:t>
            </a: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US" sz="1600" b="1" spc="-5" dirty="0">
                <a:solidFill>
                  <a:srgbClr val="F1CD00"/>
                </a:solidFill>
                <a:latin typeface="Roboto"/>
                <a:cs typeface="Roboto"/>
              </a:rPr>
              <a:t>Karl </a:t>
            </a:r>
            <a:r>
              <a:rPr lang="en-US" sz="1600" b="1" spc="-5" dirty="0" err="1">
                <a:solidFill>
                  <a:srgbClr val="F1CD00"/>
                </a:solidFill>
                <a:latin typeface="Roboto"/>
                <a:cs typeface="Roboto"/>
              </a:rPr>
              <a:t>Yazigi</a:t>
            </a:r>
            <a:endParaRPr sz="1600" dirty="0">
              <a:latin typeface="Roboto"/>
              <a:cs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45"/>
    </mc:Choice>
    <mc:Fallback xmlns="">
      <p:transition spd="slow" advTm="1094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 smtClean="0">
                <a:solidFill>
                  <a:srgbClr val="F1CD00"/>
                </a:solidFill>
              </a:rPr>
              <a:t>Training &amp; Testing 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10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=""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2492990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</a:t>
            </a:r>
            <a:r>
              <a:rPr lang="en-US" dirty="0" smtClean="0"/>
              <a:t>raining </a:t>
            </a:r>
            <a:r>
              <a:rPr lang="en-US" dirty="0"/>
              <a:t>is performed for 10 epochs, with each epoch using a different batch of </a:t>
            </a:r>
            <a:r>
              <a:rPr lang="en-US" dirty="0" smtClean="0"/>
              <a:t>data from 1800 images (split evenly between human and DALLE-2 generated images)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Testing performed on batch of 930 DALLE-2 and 650 human generated images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“Adam” optimizer is used with a learning rate of 0.00005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Binary cross-entropy loss function is used to calculate the loss during training</a:t>
            </a: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195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 smtClean="0">
                <a:solidFill>
                  <a:srgbClr val="F1CD00"/>
                </a:solidFill>
              </a:rPr>
              <a:t>Results: Accuracy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11</a:t>
            </a:fld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" y="971550"/>
            <a:ext cx="3999209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876800" y="2390685"/>
            <a:ext cx="2971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Optimal validation set accuracy ~80% around 20 epochs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539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7974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 smtClean="0">
                <a:solidFill>
                  <a:srgbClr val="F1CD00"/>
                </a:solidFill>
              </a:rPr>
              <a:t>Results: Confusion Matrix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12</a:t>
            </a:fld>
            <a:endParaRPr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1657350"/>
            <a:ext cx="4382792" cy="2984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876800" y="1276350"/>
            <a:ext cx="3048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 smtClean="0"/>
              <a:t>Confusion Matrix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3810000" y="3061960"/>
            <a:ext cx="762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Predicted</a:t>
            </a:r>
            <a:endParaRPr lang="en-CA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6019800" y="4510574"/>
            <a:ext cx="762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Actual</a:t>
            </a:r>
            <a:endParaRPr lang="en-CA" sz="1100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2549199"/>
            <a:ext cx="297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100 incorrectly labeled DALLE-2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150 incorrectly labeled human-made images</a:t>
            </a:r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769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7974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 smtClean="0">
                <a:solidFill>
                  <a:srgbClr val="F1CD00"/>
                </a:solidFill>
              </a:rPr>
              <a:t>Results: Confusion Matrix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13</a:t>
            </a:fld>
            <a:endParaRPr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84275"/>
            <a:ext cx="3999583" cy="374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876800" y="2343150"/>
            <a:ext cx="2971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Area under curve: 0.91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High performing sensitivity and specificity trade-off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smtClean="0"/>
              <a:t>Relatively high true positive and low false positive rate</a:t>
            </a:r>
            <a:endParaRPr lang="en-CA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959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7974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 smtClean="0">
                <a:solidFill>
                  <a:srgbClr val="F1CD00"/>
                </a:solidFill>
              </a:rPr>
              <a:t>Results: </a:t>
            </a:r>
            <a:r>
              <a:rPr lang="en-US" sz="3800" spc="-35" dirty="0" smtClean="0">
                <a:solidFill>
                  <a:srgbClr val="F1CD00"/>
                </a:solidFill>
              </a:rPr>
              <a:t>Human Art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14</a:t>
            </a:fld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35" y="1933369"/>
            <a:ext cx="1677350" cy="1629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53534" y="3536269"/>
            <a:ext cx="1856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Prediction: </a:t>
            </a:r>
            <a:r>
              <a:rPr lang="en-CA" sz="1100" b="1" dirty="0" smtClean="0">
                <a:solidFill>
                  <a:schemeClr val="accent3">
                    <a:lumMod val="50000"/>
                  </a:schemeClr>
                </a:solidFill>
              </a:rPr>
              <a:t>human</a:t>
            </a:r>
            <a:r>
              <a:rPr lang="en-CA" sz="1100" dirty="0" smtClean="0"/>
              <a:t> (0.00014)</a:t>
            </a:r>
            <a:endParaRPr lang="en-CA" sz="1100" dirty="0"/>
          </a:p>
        </p:txBody>
      </p:sp>
      <p:sp>
        <p:nvSpPr>
          <p:cNvPr id="9" name="TextBox 8"/>
          <p:cNvSpPr txBox="1"/>
          <p:nvPr/>
        </p:nvSpPr>
        <p:spPr>
          <a:xfrm>
            <a:off x="2616200" y="3568700"/>
            <a:ext cx="23145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Prediction: </a:t>
            </a:r>
            <a:r>
              <a:rPr lang="en-CA" sz="1100" b="1" dirty="0" smtClean="0">
                <a:solidFill>
                  <a:schemeClr val="accent3">
                    <a:lumMod val="50000"/>
                  </a:schemeClr>
                </a:solidFill>
              </a:rPr>
              <a:t>human</a:t>
            </a:r>
            <a:r>
              <a:rPr lang="en-CA" sz="1100" dirty="0" smtClean="0"/>
              <a:t> (0.11)</a:t>
            </a:r>
            <a:endParaRPr lang="en-CA" sz="11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6200" y="1933369"/>
            <a:ext cx="1629031" cy="1629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0546" y="1933369"/>
            <a:ext cx="1704960" cy="1642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953000" y="3590295"/>
            <a:ext cx="17194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Prediction: </a:t>
            </a:r>
            <a:r>
              <a:rPr lang="en-CA" sz="1100" b="1" dirty="0" smtClean="0">
                <a:solidFill>
                  <a:schemeClr val="accent2"/>
                </a:solidFill>
              </a:rPr>
              <a:t>DALLE</a:t>
            </a:r>
            <a:r>
              <a:rPr lang="en-CA" sz="1100" dirty="0" smtClean="0"/>
              <a:t> (0.84)</a:t>
            </a:r>
            <a:endParaRPr lang="en-CA" sz="1100" dirty="0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820" y="1933369"/>
            <a:ext cx="1676400" cy="1635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7120820" y="3595385"/>
            <a:ext cx="17194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Prediction: </a:t>
            </a:r>
            <a:r>
              <a:rPr lang="en-CA" sz="1100" b="1" dirty="0" smtClean="0">
                <a:solidFill>
                  <a:schemeClr val="accent2"/>
                </a:solidFill>
              </a:rPr>
              <a:t>DALLE</a:t>
            </a:r>
            <a:r>
              <a:rPr lang="en-CA" sz="1100" dirty="0" smtClean="0"/>
              <a:t> (0.60)</a:t>
            </a:r>
            <a:endParaRPr lang="en-CA" sz="11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32068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7974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 smtClean="0">
                <a:solidFill>
                  <a:srgbClr val="F1CD00"/>
                </a:solidFill>
              </a:rPr>
              <a:t>Results: </a:t>
            </a:r>
            <a:r>
              <a:rPr lang="en-US" sz="3800" spc="-35" dirty="0" smtClean="0">
                <a:solidFill>
                  <a:srgbClr val="F1CD00"/>
                </a:solidFill>
              </a:rPr>
              <a:t>DALLE Art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15</a:t>
            </a:fld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572553" y="3476045"/>
            <a:ext cx="18562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Prediction: </a:t>
            </a:r>
            <a:r>
              <a:rPr lang="en-CA" sz="1100" b="1" dirty="0" smtClean="0">
                <a:solidFill>
                  <a:schemeClr val="accent3">
                    <a:lumMod val="50000"/>
                  </a:schemeClr>
                </a:solidFill>
              </a:rPr>
              <a:t>DALLE</a:t>
            </a:r>
            <a:r>
              <a:rPr lang="en-CA" sz="1100" dirty="0" smtClean="0"/>
              <a:t> (0.997)</a:t>
            </a:r>
            <a:endParaRPr lang="en-CA" sz="1100" dirty="0"/>
          </a:p>
        </p:txBody>
      </p:sp>
      <p:sp>
        <p:nvSpPr>
          <p:cNvPr id="9" name="TextBox 8"/>
          <p:cNvSpPr txBox="1"/>
          <p:nvPr/>
        </p:nvSpPr>
        <p:spPr>
          <a:xfrm>
            <a:off x="2569314" y="3476045"/>
            <a:ext cx="23145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Prediction: </a:t>
            </a:r>
            <a:r>
              <a:rPr lang="en-CA" sz="1100" b="1" dirty="0" smtClean="0">
                <a:solidFill>
                  <a:schemeClr val="accent3">
                    <a:lumMod val="50000"/>
                  </a:schemeClr>
                </a:solidFill>
              </a:rPr>
              <a:t>DALLE</a:t>
            </a:r>
            <a:r>
              <a:rPr lang="en-CA" sz="1100" dirty="0" smtClean="0"/>
              <a:t> (0.89)</a:t>
            </a:r>
            <a:endParaRPr lang="en-CA" sz="1100" dirty="0"/>
          </a:p>
        </p:txBody>
      </p:sp>
      <p:sp>
        <p:nvSpPr>
          <p:cNvPr id="12" name="TextBox 11"/>
          <p:cNvSpPr txBox="1"/>
          <p:nvPr/>
        </p:nvSpPr>
        <p:spPr>
          <a:xfrm>
            <a:off x="4624133" y="3481311"/>
            <a:ext cx="17194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Prediction: </a:t>
            </a:r>
            <a:r>
              <a:rPr lang="en-CA" sz="1100" b="1" dirty="0" smtClean="0">
                <a:solidFill>
                  <a:schemeClr val="accent2"/>
                </a:solidFill>
              </a:rPr>
              <a:t>human</a:t>
            </a:r>
            <a:r>
              <a:rPr lang="en-CA" sz="1100" dirty="0" smtClean="0"/>
              <a:t> (0.19)</a:t>
            </a:r>
            <a:endParaRPr lang="en-CA" sz="1100" dirty="0"/>
          </a:p>
        </p:txBody>
      </p:sp>
      <p:sp>
        <p:nvSpPr>
          <p:cNvPr id="14" name="TextBox 13"/>
          <p:cNvSpPr txBox="1"/>
          <p:nvPr/>
        </p:nvSpPr>
        <p:spPr>
          <a:xfrm>
            <a:off x="6653553" y="3486401"/>
            <a:ext cx="17194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 smtClean="0"/>
              <a:t>Prediction: </a:t>
            </a:r>
            <a:r>
              <a:rPr lang="en-CA" sz="1100" b="1" dirty="0" smtClean="0">
                <a:solidFill>
                  <a:schemeClr val="accent2"/>
                </a:solidFill>
              </a:rPr>
              <a:t>human</a:t>
            </a:r>
            <a:r>
              <a:rPr lang="en-CA" sz="1100" dirty="0" smtClean="0"/>
              <a:t> (0.42)</a:t>
            </a:r>
            <a:endParaRPr lang="en-CA" sz="1100" dirty="0"/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53" y="1809750"/>
            <a:ext cx="1677600" cy="1598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8343" y="1809750"/>
            <a:ext cx="1677600" cy="16118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4133" y="1809750"/>
            <a:ext cx="1677600" cy="1610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9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9924" y="1809750"/>
            <a:ext cx="1677600" cy="1622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87000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Discussion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16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=""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1661993"/>
          </a:xfrm>
        </p:spPr>
        <p:txBody>
          <a:bodyPr lIns="0" tIns="0" rIns="0" bIns="0"/>
          <a:lstStyle>
            <a:lvl1pPr>
              <a:defRPr/>
            </a:lvl1pPr>
          </a:lstStyle>
          <a:p>
            <a:r>
              <a:rPr lang="en-US" dirty="0" smtClean="0"/>
              <a:t>Ideas: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Scalability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Limitations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Importance of work and usage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3693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Summary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17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=""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553998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Sentence: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2905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8325" y="2248214"/>
            <a:ext cx="271462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200" b="1" spc="-15" dirty="0">
                <a:solidFill>
                  <a:srgbClr val="F1CD00"/>
                </a:solidFill>
                <a:latin typeface="Roboto"/>
                <a:cs typeface="Roboto"/>
              </a:rPr>
              <a:t>Thank You</a:t>
            </a:r>
            <a:endParaRPr sz="4200" dirty="0">
              <a:latin typeface="Roboto"/>
              <a:cs typeface="Roboto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49250" y="3587225"/>
            <a:ext cx="3256225" cy="15562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21"/>
    </mc:Choice>
    <mc:Fallback xmlns="">
      <p:transition spd="slow" advTm="522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3518535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Introduction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209DB9D7-4B15-4B67-ADFD-42B11035D729}"/>
              </a:ext>
            </a:extLst>
          </p:cNvPr>
          <p:cNvSpPr txBox="1"/>
          <p:nvPr/>
        </p:nvSpPr>
        <p:spPr>
          <a:xfrm>
            <a:off x="220374" y="937875"/>
            <a:ext cx="47353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do you think?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/>
              <a:t>Which one is a real painting and which is AI-generated.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2854DD63-08AE-4EBD-8CFB-2E85A03E6E89}"/>
              </a:ext>
            </a:extLst>
          </p:cNvPr>
          <p:cNvSpPr txBox="1"/>
          <p:nvPr/>
        </p:nvSpPr>
        <p:spPr>
          <a:xfrm>
            <a:off x="2373152" y="4577775"/>
            <a:ext cx="43976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is a real painting and B is AI-generated.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is a real painting and A is AI-generated.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B4BA68E8-381D-4857-A6FC-45B07764F7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10775" r="-726" b="33022"/>
          <a:stretch/>
        </p:blipFill>
        <p:spPr>
          <a:xfrm>
            <a:off x="1238250" y="1749367"/>
            <a:ext cx="6667500" cy="2879783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xmlns="" id="{F194FCE1-7CCD-4F5D-AD24-D22FCEE96129}"/>
              </a:ext>
            </a:extLst>
          </p:cNvPr>
          <p:cNvSpPr/>
          <p:nvPr/>
        </p:nvSpPr>
        <p:spPr>
          <a:xfrm>
            <a:off x="2989665" y="1480125"/>
            <a:ext cx="266306" cy="269242"/>
          </a:xfrm>
          <a:prstGeom prst="ellipse">
            <a:avLst/>
          </a:prstGeom>
          <a:solidFill>
            <a:srgbClr val="005FBF"/>
          </a:solidFill>
          <a:ln>
            <a:solidFill>
              <a:srgbClr val="004C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DD8A98AD-3B04-4AF5-BC0D-78AE9758A38B}"/>
              </a:ext>
            </a:extLst>
          </p:cNvPr>
          <p:cNvSpPr/>
          <p:nvPr/>
        </p:nvSpPr>
        <p:spPr>
          <a:xfrm>
            <a:off x="5943600" y="1485677"/>
            <a:ext cx="266306" cy="269242"/>
          </a:xfrm>
          <a:prstGeom prst="ellipse">
            <a:avLst/>
          </a:prstGeom>
          <a:solidFill>
            <a:srgbClr val="005FBF"/>
          </a:solidFill>
          <a:ln>
            <a:solidFill>
              <a:srgbClr val="004C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5295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xmlns="" id="{9464DB84-E9DF-4D37-8AD2-10CE63BEA26D}"/>
              </a:ext>
            </a:extLst>
          </p:cNvPr>
          <p:cNvSpPr txBox="1">
            <a:spLocks/>
          </p:cNvSpPr>
          <p:nvPr/>
        </p:nvSpPr>
        <p:spPr>
          <a:xfrm>
            <a:off x="331250" y="250726"/>
            <a:ext cx="3518535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500" b="1" i="0">
                <a:solidFill>
                  <a:schemeClr val="tx1"/>
                </a:solidFill>
                <a:latin typeface="Roboto"/>
                <a:ea typeface="+mj-ea"/>
                <a:cs typeface="Roboto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en-US" sz="3800" kern="0" spc="-35">
                <a:solidFill>
                  <a:srgbClr val="F1CD00"/>
                </a:solidFill>
              </a:rPr>
              <a:t>Introduction</a:t>
            </a:r>
            <a:endParaRPr lang="en-US" sz="3800" kern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2D9B950-583B-4A2E-BE77-D13FB16C1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279003"/>
            <a:ext cx="2631720" cy="27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67AB196-CDCC-4842-82B5-CFD2DBA6AF7C}"/>
              </a:ext>
            </a:extLst>
          </p:cNvPr>
          <p:cNvSpPr txBox="1"/>
          <p:nvPr/>
        </p:nvSpPr>
        <p:spPr>
          <a:xfrm>
            <a:off x="134680" y="985014"/>
            <a:ext cx="58273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capabilities of DALL-E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DALL-E 2 can create photorealistic images based on prompts and textual description.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1DD1ADF-CDC8-4904-B1EE-EFADD3D1B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985014"/>
            <a:ext cx="2608520" cy="274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879DC6B6-3B9E-43E6-B246-731EB7C51D6A}"/>
              </a:ext>
            </a:extLst>
          </p:cNvPr>
          <p:cNvSpPr txBox="1"/>
          <p:nvPr/>
        </p:nvSpPr>
        <p:spPr>
          <a:xfrm>
            <a:off x="2937307" y="3790950"/>
            <a:ext cx="55778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DALL-E 2 can modify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extend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images</a:t>
            </a:r>
            <a:r>
              <a:rPr lang="en-US" sz="16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Edits features such as hairstyle, nose, face,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gender.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background based on textual description.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326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2">
            <a:extLst>
              <a:ext uri="{FF2B5EF4-FFF2-40B4-BE49-F238E27FC236}">
                <a16:creationId xmlns:a16="http://schemas.microsoft.com/office/drawing/2014/main" xmlns="" id="{0A2639BD-D445-42ED-838F-60F036AA18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3518535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Introduction</a:t>
            </a:r>
            <a:endParaRPr sz="3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D7F29B9-17A8-4853-90B8-3794EEACA65A}"/>
              </a:ext>
            </a:extLst>
          </p:cNvPr>
          <p:cNvSpPr txBox="1"/>
          <p:nvPr/>
        </p:nvSpPr>
        <p:spPr>
          <a:xfrm>
            <a:off x="77029" y="1417588"/>
            <a:ext cx="61264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Shortcomings of AL generated images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It’s still difficult to draw certain parts of the body, like hands.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mix different images.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E9820101-D31D-4FA0-829E-A7ADA2E343A6}"/>
              </a:ext>
            </a:extLst>
          </p:cNvPr>
          <p:cNvGrpSpPr/>
          <p:nvPr/>
        </p:nvGrpSpPr>
        <p:grpSpPr>
          <a:xfrm>
            <a:off x="5486400" y="1200150"/>
            <a:ext cx="3545438" cy="3705716"/>
            <a:chOff x="6817762" y="650451"/>
            <a:chExt cx="5253277" cy="570321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9F26B059-D02F-43D9-B741-93E4BF9B74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31869" y="1232407"/>
              <a:ext cx="4939170" cy="5121259"/>
            </a:xfrm>
            <a:prstGeom prst="rect">
              <a:avLst/>
            </a:prstGeom>
          </p:spPr>
        </p:pic>
        <p:pic>
          <p:nvPicPr>
            <p:cNvPr id="7" name="Picture 2" descr="Girl with a Pearl Earring - Wikipedia">
              <a:extLst>
                <a:ext uri="{FF2B5EF4-FFF2-40B4-BE49-F238E27FC236}">
                  <a16:creationId xmlns:a16="http://schemas.microsoft.com/office/drawing/2014/main" xmlns="" id="{95DF9D96-AF28-49E0-AE6B-ECF41B1BC0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17762" y="650451"/>
              <a:ext cx="1257986" cy="14897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16549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Objective &amp; Scope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5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:a16="http://schemas.microsoft.com/office/drawing/2014/main" xmlns="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2215991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Whether the model can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if the image is AI generated. 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Automated identity verification, forensics. Deepfake technology.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capabilities of AI </a:t>
            </a:r>
          </a:p>
          <a:p>
            <a:pPr lvl="1"/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By developing algorithms that can distinguish between images generated by machines and those captured by humans.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obotics, autonomous vehicles, and surveillance systems.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417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Related Work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=""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553998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Sentence: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160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Methodology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7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=""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830997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Probably include Theory/Background on Convolutional neural networks as well as how </a:t>
            </a:r>
            <a:r>
              <a:rPr lang="en-US" dirty="0" err="1"/>
              <a:t>dall</a:t>
            </a:r>
            <a:r>
              <a:rPr lang="en-US" dirty="0"/>
              <a:t>-e works: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Sub-sentence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727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Data Collection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4" name="Holder 3">
            <a:extLst>
              <a:ext uri="{FF2B5EF4-FFF2-40B4-BE49-F238E27FC236}">
                <a16:creationId xmlns="" xmlns:a16="http://schemas.microsoft.com/office/drawing/2014/main" id="{66174911-866C-7EF1-606E-6A18F6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1123950"/>
            <a:ext cx="8661588" cy="2492990"/>
          </a:xfrm>
        </p:spPr>
        <p:txBody>
          <a:bodyPr lIns="0" tIns="0" rIns="0" bIns="0"/>
          <a:lstStyle>
            <a:lvl1pPr>
              <a:defRPr/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Dall-e images were scraped from the website: 'https://dalle2.gallery/#search-random</a:t>
            </a:r>
            <a:r>
              <a:rPr lang="en-US" dirty="0" smtClean="0"/>
              <a:t>’: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Human made images were scraped from google using different search keywords, you can find the keywords used for this in the data </a:t>
            </a:r>
            <a:r>
              <a:rPr lang="en-US" dirty="0" err="1"/>
              <a:t>scrape.ipynb</a:t>
            </a:r>
            <a:r>
              <a:rPr lang="en-US" dirty="0"/>
              <a:t> file saved as a list “categories</a:t>
            </a:r>
            <a:r>
              <a:rPr lang="en-US" dirty="0" smtClean="0"/>
              <a:t>”.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Images are various styles of art (cartoon, oil painting, digital art, anime </a:t>
            </a:r>
            <a:r>
              <a:rPr lang="en-US" dirty="0" err="1"/>
              <a:t>etc</a:t>
            </a:r>
            <a:r>
              <a:rPr lang="en-US" dirty="0"/>
              <a:t>) and photorealistic images (humans, animals, outdoors </a:t>
            </a:r>
            <a:r>
              <a:rPr lang="en-US" dirty="0" err="1"/>
              <a:t>etc</a:t>
            </a:r>
            <a:r>
              <a:rPr lang="en-US" dirty="0"/>
              <a:t>) for both Dall-e and human made </a:t>
            </a:r>
            <a:r>
              <a:rPr lang="en-US" dirty="0" smtClean="0"/>
              <a:t>images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Images were left in RGB format as an array. So an array of shape(255,245,3). Values were scaled to </a:t>
            </a:r>
            <a:r>
              <a:rPr lang="en-US" dirty="0" smtClean="0"/>
              <a:t>be between </a:t>
            </a:r>
            <a:r>
              <a:rPr lang="en-US" dirty="0"/>
              <a:t>0-&gt;</a:t>
            </a:r>
            <a:r>
              <a:rPr lang="en-US" dirty="0" smtClean="0"/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Images cropped to avoid fitting to watermarks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730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1250" y="250726"/>
            <a:ext cx="4926550" cy="59759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800" spc="-35" dirty="0">
                <a:solidFill>
                  <a:srgbClr val="F1CD00"/>
                </a:solidFill>
              </a:rPr>
              <a:t>Model Details</a:t>
            </a:r>
            <a:endParaRPr sz="3800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762000" y="1276350"/>
            <a:ext cx="6934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Convolutional </a:t>
            </a:r>
            <a:r>
              <a:rPr lang="en-US" dirty="0"/>
              <a:t>Neural Network (CNN) to classify images into two categories: "Human" and "DALLE-2</a:t>
            </a:r>
            <a:r>
              <a:rPr lang="en-US" dirty="0" smtClean="0"/>
              <a:t>".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</a:t>
            </a:r>
            <a:r>
              <a:rPr lang="en-US" dirty="0" smtClean="0"/>
              <a:t>wo </a:t>
            </a:r>
            <a:r>
              <a:rPr lang="en-US" dirty="0"/>
              <a:t>sets of convolutional layers, each followed by max pooling, and two fully connected (dense) layers with </a:t>
            </a:r>
            <a:r>
              <a:rPr lang="en-US" dirty="0" err="1"/>
              <a:t>ReLU</a:t>
            </a:r>
            <a:r>
              <a:rPr lang="en-US" dirty="0"/>
              <a:t> activation function and a final output layer with sigmoid activation function</a:t>
            </a:r>
            <a:r>
              <a:rPr lang="en-US" dirty="0" smtClean="0"/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126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51"/>
    </mc:Choice>
    <mc:Fallback xmlns="">
      <p:transition spd="slow" advTm="49051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3320</TotalTime>
  <Words>812</Words>
  <Application>Microsoft Office PowerPoint</Application>
  <PresentationFormat>On-screen Show (16:9)</PresentationFormat>
  <Paragraphs>128</Paragraphs>
  <Slides>18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Introduction</vt:lpstr>
      <vt:lpstr>PowerPoint Presentation</vt:lpstr>
      <vt:lpstr>Introduction</vt:lpstr>
      <vt:lpstr>Objective &amp; Scope</vt:lpstr>
      <vt:lpstr>Related Work</vt:lpstr>
      <vt:lpstr>Methodology</vt:lpstr>
      <vt:lpstr>Data Collection</vt:lpstr>
      <vt:lpstr>Model Details</vt:lpstr>
      <vt:lpstr>Training &amp; Testing </vt:lpstr>
      <vt:lpstr>Results: Accuracy</vt:lpstr>
      <vt:lpstr>Results: Confusion Matrix</vt:lpstr>
      <vt:lpstr>Results: Confusion Matrix</vt:lpstr>
      <vt:lpstr>Results: Human Art</vt:lpstr>
      <vt:lpstr>Results: DALLE Art</vt:lpstr>
      <vt:lpstr>Discussion</vt:lpstr>
      <vt:lpstr>Summary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 509 Presentation</dc:title>
  <dc:creator>Saira Faiz</dc:creator>
  <cp:lastModifiedBy>USER</cp:lastModifiedBy>
  <cp:revision>61</cp:revision>
  <dcterms:created xsi:type="dcterms:W3CDTF">2023-04-02T23:32:41Z</dcterms:created>
  <dcterms:modified xsi:type="dcterms:W3CDTF">2023-04-16T00:48:29Z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